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6"/>
  </p:notesMasterIdLst>
  <p:handoutMasterIdLst>
    <p:handoutMasterId r:id="rId17"/>
  </p:handoutMasterIdLst>
  <p:sldIdLst>
    <p:sldId id="295" r:id="rId2"/>
    <p:sldId id="301" r:id="rId3"/>
    <p:sldId id="304" r:id="rId4"/>
    <p:sldId id="302" r:id="rId5"/>
    <p:sldId id="303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582" autoAdjust="0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2023/9/27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2023/9/27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2023/9/27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2023/9/28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60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2023/9/28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51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2023/9/28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05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2023/9/28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52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2023/9/28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56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2023/9/27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50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2023/9/27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15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2023/9/27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22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2023/9/27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44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2023/9/27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886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2023/9/28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83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2023/9/28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76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2023/9/28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3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2023/9/27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2023/9/27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2023/9/27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2023/9/27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5777068-AE0C-517D-21B9-24F6D4B3940A}"/>
              </a:ext>
            </a:extLst>
          </p:cNvPr>
          <p:cNvSpPr txBox="1"/>
          <p:nvPr/>
        </p:nvSpPr>
        <p:spPr>
          <a:xfrm>
            <a:off x="5324883" y="5216387"/>
            <a:ext cx="153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2021 BIB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96E85A-AD21-C5C8-CC9C-FF31036457A8}"/>
              </a:ext>
            </a:extLst>
          </p:cNvPr>
          <p:cNvSpPr txBox="1"/>
          <p:nvPr/>
        </p:nvSpPr>
        <p:spPr>
          <a:xfrm>
            <a:off x="9501808" y="579859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汇报人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蒋拓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2023/09/2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104051-C98C-8B67-1091-3E7F0AB50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81" y="991101"/>
            <a:ext cx="10895238" cy="2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FD8227-08AE-2896-856E-142E55653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427" y="1394283"/>
            <a:ext cx="7209145" cy="406943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719390D-A6DC-EEB0-DA1B-E2F1B1F1D183}"/>
              </a:ext>
            </a:extLst>
          </p:cNvPr>
          <p:cNvSpPr txBox="1"/>
          <p:nvPr/>
        </p:nvSpPr>
        <p:spPr>
          <a:xfrm>
            <a:off x="3614756" y="5822302"/>
            <a:ext cx="495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取一些生成药物与真正药物进行可视化</a:t>
            </a:r>
          </a:p>
        </p:txBody>
      </p:sp>
    </p:spTree>
    <p:extLst>
      <p:ext uri="{BB962C8B-B14F-4D97-AF65-F5344CB8AC3E}">
        <p14:creationId xmlns:p14="http://schemas.microsoft.com/office/powerpoint/2010/main" val="287922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69CDE8-5F5D-B0B6-30FF-B02847935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153" y="1895374"/>
            <a:ext cx="8321761" cy="14250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4B3C45-E0CA-DB93-0C59-0616C90FC4F2}"/>
              </a:ext>
            </a:extLst>
          </p:cNvPr>
          <p:cNvSpPr txBox="1"/>
          <p:nvPr/>
        </p:nvSpPr>
        <p:spPr>
          <a:xfrm>
            <a:off x="1838131" y="3965510"/>
            <a:ext cx="794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三种模型相似度得分最高的比较。</a:t>
            </a:r>
            <a:r>
              <a:rPr lang="en-US" altLang="zh-CN" dirty="0">
                <a:solidFill>
                  <a:schemeClr val="bg1"/>
                </a:solidFill>
              </a:rPr>
              <a:t>Number of identical pairs</a:t>
            </a:r>
            <a:r>
              <a:rPr lang="zh-CN" altLang="en-US" dirty="0">
                <a:solidFill>
                  <a:schemeClr val="bg1"/>
                </a:solidFill>
              </a:rPr>
              <a:t>表示与真实药物相同的数量</a:t>
            </a:r>
          </a:p>
        </p:txBody>
      </p:sp>
    </p:spTree>
    <p:extLst>
      <p:ext uri="{BB962C8B-B14F-4D97-AF65-F5344CB8AC3E}">
        <p14:creationId xmlns:p14="http://schemas.microsoft.com/office/powerpoint/2010/main" val="1770162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…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ACC11B-C0D6-EF3F-6F58-3C0A9BADFE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556" y="1660914"/>
            <a:ext cx="7745950" cy="379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890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…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3BDB4C-7CCF-3CEE-8143-855999E7B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652" y="1818640"/>
            <a:ext cx="4290695" cy="3220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92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?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092CE2-A7AB-4323-947D-94B767DFC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857" y="1584927"/>
            <a:ext cx="3714286" cy="28857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FDA4F73-2B1C-BA3B-9D3D-BD3EE6A5ADE8}"/>
              </a:ext>
            </a:extLst>
          </p:cNvPr>
          <p:cNvSpPr txBox="1"/>
          <p:nvPr/>
        </p:nvSpPr>
        <p:spPr>
          <a:xfrm>
            <a:off x="2621902" y="5141167"/>
            <a:ext cx="5206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调低一点过采样率，性能持平了（左）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继续降低，</a:t>
            </a:r>
            <a:r>
              <a:rPr lang="en-US" altLang="zh-CN" dirty="0">
                <a:solidFill>
                  <a:schemeClr val="bg1"/>
                </a:solidFill>
              </a:rPr>
              <a:t>SMOTE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SVM</a:t>
            </a:r>
            <a:r>
              <a:rPr lang="zh-CN" altLang="en-US" dirty="0">
                <a:solidFill>
                  <a:schemeClr val="bg1"/>
                </a:solidFill>
              </a:rPr>
              <a:t>分类器出现过严重过拟合。（右）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B15805-284A-6C5A-B34D-E3FE745B8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758" y="1380773"/>
            <a:ext cx="6082515" cy="329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95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Abstract</a:t>
            </a:r>
            <a:endParaRPr 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796A4C-FAAE-C0D9-9798-F1075C0255C8}"/>
              </a:ext>
            </a:extLst>
          </p:cNvPr>
          <p:cNvSpPr txBox="1"/>
          <p:nvPr/>
        </p:nvSpPr>
        <p:spPr>
          <a:xfrm>
            <a:off x="1213328" y="1408669"/>
            <a:ext cx="49774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生成针对两个目标都具有活性的分子困难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设计了一种新的框架，该框架结合对抗学习和强化学习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214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Workflow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F5841F-43C2-B665-3AF2-78EA2709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714" y="1449153"/>
            <a:ext cx="7628571" cy="4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77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Methods</a:t>
            </a:r>
            <a:endParaRPr 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028EC3-0664-90BE-699C-6F1D80A6A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71" y="1579966"/>
            <a:ext cx="5219048" cy="7904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1B6856-6C1A-5136-FFE7-56F9BD7F8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76" y="2868542"/>
            <a:ext cx="4695238" cy="7333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674E82-2BD7-65D9-7E5C-3AE7C178B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748" y="4431451"/>
            <a:ext cx="4914286" cy="800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D4491D9-EB66-D3BE-EB6D-1A0C87C4DFDB}"/>
              </a:ext>
            </a:extLst>
          </p:cNvPr>
          <p:cNvSpPr txBox="1"/>
          <p:nvPr/>
        </p:nvSpPr>
        <p:spPr>
          <a:xfrm>
            <a:off x="6478831" y="1811786"/>
            <a:ext cx="2799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</a:rPr>
              <a:t>}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A276DF-A417-71AF-8709-E94E0260E404}"/>
              </a:ext>
            </a:extLst>
          </p:cNvPr>
          <p:cNvSpPr txBox="1"/>
          <p:nvPr/>
        </p:nvSpPr>
        <p:spPr>
          <a:xfrm>
            <a:off x="7688424" y="259661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RNN</a:t>
            </a:r>
            <a:r>
              <a:rPr lang="zh-CN" altLang="en-US" dirty="0">
                <a:solidFill>
                  <a:schemeClr val="bg1"/>
                </a:solidFill>
              </a:rPr>
              <a:t>网络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B00918-D880-D503-DF29-B15C7B0F033C}"/>
              </a:ext>
            </a:extLst>
          </p:cNvPr>
          <p:cNvSpPr txBox="1"/>
          <p:nvPr/>
        </p:nvSpPr>
        <p:spPr>
          <a:xfrm>
            <a:off x="6278445" y="4693368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GAN</a:t>
            </a:r>
            <a:r>
              <a:rPr lang="zh-CN" altLang="en-US" dirty="0">
                <a:solidFill>
                  <a:schemeClr val="bg1"/>
                </a:solidFill>
              </a:rPr>
              <a:t>中的</a:t>
            </a:r>
            <a:r>
              <a:rPr lang="en-US" altLang="zh-CN" dirty="0">
                <a:solidFill>
                  <a:schemeClr val="bg1"/>
                </a:solidFill>
              </a:rPr>
              <a:t>JS</a:t>
            </a:r>
            <a:r>
              <a:rPr lang="zh-CN" altLang="en-US" dirty="0">
                <a:solidFill>
                  <a:schemeClr val="bg1"/>
                </a:solidFill>
              </a:rPr>
              <a:t>散度</a:t>
            </a:r>
          </a:p>
        </p:txBody>
      </p:sp>
    </p:spTree>
    <p:extLst>
      <p:ext uri="{BB962C8B-B14F-4D97-AF65-F5344CB8AC3E}">
        <p14:creationId xmlns:p14="http://schemas.microsoft.com/office/powerpoint/2010/main" val="67871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Methods - reinforcement learning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FFECE2-32F4-D7B4-A1AF-177BE8EA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9" y="1401800"/>
            <a:ext cx="4257143" cy="6285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1AADEE-38C2-60B7-3F03-A8ABB8048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69" y="2464837"/>
            <a:ext cx="5352381" cy="21523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8E54FF-D67B-22CE-EE48-7FD924FB1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69" y="5156200"/>
            <a:ext cx="4180952" cy="600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A6BE064-F1E5-A8F8-3836-E57B19CBF868}"/>
              </a:ext>
            </a:extLst>
          </p:cNvPr>
          <p:cNvSpPr txBox="1"/>
          <p:nvPr/>
        </p:nvSpPr>
        <p:spPr>
          <a:xfrm>
            <a:off x="6279502" y="15314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总奖励的期望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8531C9-A837-97AE-6964-513ED5EC2883}"/>
              </a:ext>
            </a:extLst>
          </p:cNvPr>
          <p:cNvSpPr txBox="1"/>
          <p:nvPr/>
        </p:nvSpPr>
        <p:spPr>
          <a:xfrm>
            <a:off x="6571861" y="3059668"/>
            <a:ext cx="4844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策略梯度推导。</a:t>
            </a:r>
            <a:r>
              <a:rPr lang="en-US" altLang="zh-CN" dirty="0">
                <a:solidFill>
                  <a:schemeClr val="bg1"/>
                </a:solidFill>
              </a:rPr>
              <a:t>X</a:t>
            </a:r>
            <a:r>
              <a:rPr lang="zh-CN" altLang="en-US" dirty="0">
                <a:solidFill>
                  <a:schemeClr val="bg1"/>
                </a:solidFill>
              </a:rPr>
              <a:t>为一个轨迹（</a:t>
            </a:r>
            <a:r>
              <a:rPr lang="en-US" altLang="zh-CN" dirty="0">
                <a:solidFill>
                  <a:schemeClr val="bg1"/>
                </a:solidFill>
              </a:rPr>
              <a:t>SMILES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https://zhuanlan.zhihu.com/p/57146112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7DBED8-F867-DE45-6A1A-6BE2780FF5A2}"/>
              </a:ext>
            </a:extLst>
          </p:cNvPr>
          <p:cNvSpPr txBox="1"/>
          <p:nvPr/>
        </p:nvSpPr>
        <p:spPr>
          <a:xfrm>
            <a:off x="6182650" y="532197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轨迹</a:t>
            </a:r>
            <a:r>
              <a:rPr lang="en-US" altLang="zh-CN" dirty="0">
                <a:solidFill>
                  <a:schemeClr val="bg1"/>
                </a:solidFill>
              </a:rPr>
              <a:t>X</a:t>
            </a:r>
            <a:r>
              <a:rPr lang="zh-CN" altLang="en-US" dirty="0">
                <a:solidFill>
                  <a:schemeClr val="bg1"/>
                </a:solidFill>
              </a:rPr>
              <a:t>的奖励</a:t>
            </a:r>
          </a:p>
        </p:txBody>
      </p:sp>
    </p:spTree>
    <p:extLst>
      <p:ext uri="{BB962C8B-B14F-4D97-AF65-F5344CB8AC3E}">
        <p14:creationId xmlns:p14="http://schemas.microsoft.com/office/powerpoint/2010/main" val="49309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Dataset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A9D0AB-68E2-F8BB-BC03-4A8EC5718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071" y="1710230"/>
            <a:ext cx="6357631" cy="20870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13CE301-A88D-2687-3143-3D83E3DA5065}"/>
              </a:ext>
            </a:extLst>
          </p:cNvPr>
          <p:cNvSpPr txBox="1"/>
          <p:nvPr/>
        </p:nvSpPr>
        <p:spPr>
          <a:xfrm>
            <a:off x="1878227" y="4349578"/>
            <a:ext cx="771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ChEMBL</a:t>
            </a:r>
            <a:r>
              <a:rPr lang="zh-CN" altLang="en-US" dirty="0">
                <a:solidFill>
                  <a:schemeClr val="bg1"/>
                </a:solidFill>
              </a:rPr>
              <a:t>的数据用于对模型预训练，</a:t>
            </a:r>
            <a:r>
              <a:rPr lang="en-US" altLang="zh-CN" dirty="0">
                <a:solidFill>
                  <a:schemeClr val="bg1"/>
                </a:solidFill>
              </a:rPr>
              <a:t>DRD2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HTR1A</a:t>
            </a:r>
            <a:r>
              <a:rPr lang="zh-CN" altLang="en-US" dirty="0">
                <a:solidFill>
                  <a:schemeClr val="bg1"/>
                </a:solidFill>
              </a:rPr>
              <a:t>是两种不同功能的基因。数据是从</a:t>
            </a:r>
            <a:r>
              <a:rPr lang="en-US" altLang="zh-CN" dirty="0" err="1">
                <a:solidFill>
                  <a:schemeClr val="bg1"/>
                </a:solidFill>
              </a:rPr>
              <a:t>excape-db</a:t>
            </a:r>
            <a:r>
              <a:rPr lang="zh-CN" altLang="en-US" dirty="0">
                <a:solidFill>
                  <a:schemeClr val="bg1"/>
                </a:solidFill>
              </a:rPr>
              <a:t>中选取活性值</a:t>
            </a:r>
            <a:r>
              <a:rPr lang="en-US" altLang="zh-CN" dirty="0">
                <a:solidFill>
                  <a:schemeClr val="bg1"/>
                </a:solidFill>
              </a:rPr>
              <a:t>&lt;0.1um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SMILES</a:t>
            </a:r>
            <a:r>
              <a:rPr lang="zh-CN" altLang="en-US" dirty="0">
                <a:solidFill>
                  <a:schemeClr val="bg1"/>
                </a:solidFill>
              </a:rPr>
              <a:t>， 。</a:t>
            </a:r>
          </a:p>
        </p:txBody>
      </p:sp>
    </p:spTree>
    <p:extLst>
      <p:ext uri="{BB962C8B-B14F-4D97-AF65-F5344CB8AC3E}">
        <p14:creationId xmlns:p14="http://schemas.microsoft.com/office/powerpoint/2010/main" val="3898244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25CB9C-4305-14FB-3F62-DEA96FF4C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887" y="1493891"/>
            <a:ext cx="4534293" cy="40008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7D9B213-312D-6690-B20F-ADE1F62F7A17}"/>
              </a:ext>
            </a:extLst>
          </p:cNvPr>
          <p:cNvSpPr txBox="1"/>
          <p:nvPr/>
        </p:nvSpPr>
        <p:spPr>
          <a:xfrm>
            <a:off x="3617321" y="6081613"/>
            <a:ext cx="49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箭头向上表示值越大越好，向下表示越小越好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250F0A-5813-73E7-4279-AB452CF5DE6F}"/>
              </a:ext>
            </a:extLst>
          </p:cNvPr>
          <p:cNvSpPr txBox="1"/>
          <p:nvPr/>
        </p:nvSpPr>
        <p:spPr>
          <a:xfrm>
            <a:off x="485191" y="1987420"/>
            <a:ext cx="31321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FCD:</a:t>
            </a:r>
            <a:r>
              <a:rPr lang="zh-CN" altLang="en-US" dirty="0">
                <a:solidFill>
                  <a:schemeClr val="bg1"/>
                </a:solidFill>
              </a:rPr>
              <a:t>一种神经网络结构，用于测量生成分子与目标分布之间的相似性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SNN:</a:t>
            </a:r>
            <a:r>
              <a:rPr lang="zh-CN" altLang="en-US" dirty="0">
                <a:solidFill>
                  <a:schemeClr val="bg1"/>
                </a:solidFill>
              </a:rPr>
              <a:t>生成分子在目标分布之间最近分子的平均相似度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Frag:</a:t>
            </a:r>
            <a:r>
              <a:rPr lang="zh-CN" altLang="en-US" dirty="0">
                <a:solidFill>
                  <a:schemeClr val="bg1"/>
                </a:solidFill>
              </a:rPr>
              <a:t>片段相似性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Scaff:</a:t>
            </a:r>
            <a:r>
              <a:rPr lang="zh-CN" altLang="en-US" dirty="0">
                <a:solidFill>
                  <a:schemeClr val="bg1"/>
                </a:solidFill>
              </a:rPr>
              <a:t>骨架相似性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D830B8-C7D0-6054-5CCA-A39FA0AEF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889" y="704614"/>
            <a:ext cx="5098222" cy="54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08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</a:t>
            </a:r>
            <a:endParaRPr 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D830B8-C7D0-6054-5CCA-A39FA0AEF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705" y="1124744"/>
            <a:ext cx="5098222" cy="54487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869CDC8-1010-DC61-1205-C6BFBBB09DF4}"/>
              </a:ext>
            </a:extLst>
          </p:cNvPr>
          <p:cNvSpPr txBox="1"/>
          <p:nvPr/>
        </p:nvSpPr>
        <p:spPr>
          <a:xfrm>
            <a:off x="469557" y="1816443"/>
            <a:ext cx="3941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LogP</a:t>
            </a:r>
            <a:r>
              <a:rPr lang="zh-CN" altLang="en-US" dirty="0">
                <a:solidFill>
                  <a:schemeClr val="bg1"/>
                </a:solidFill>
              </a:rPr>
              <a:t>代表分子水溶性，最好在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附近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QED</a:t>
            </a:r>
            <a:r>
              <a:rPr lang="zh-CN" altLang="en-US" dirty="0">
                <a:solidFill>
                  <a:schemeClr val="bg1"/>
                </a:solidFill>
              </a:rPr>
              <a:t>代表药物相似性，值越高越好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SAD</a:t>
            </a:r>
            <a:r>
              <a:rPr lang="zh-CN" altLang="en-US" dirty="0">
                <a:solidFill>
                  <a:schemeClr val="bg1"/>
                </a:solidFill>
              </a:rPr>
              <a:t>越低表示药物越容易被合成</a:t>
            </a:r>
          </a:p>
        </p:txBody>
      </p:sp>
    </p:spTree>
    <p:extLst>
      <p:ext uri="{BB962C8B-B14F-4D97-AF65-F5344CB8AC3E}">
        <p14:creationId xmlns:p14="http://schemas.microsoft.com/office/powerpoint/2010/main" val="1132411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</a:t>
            </a:r>
            <a:endParaRPr 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31CC4B-3802-BBFF-D9D0-8B0BC080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048" y="1192547"/>
            <a:ext cx="6812870" cy="24690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63D019-430C-F779-9342-7C7DE7CA9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048" y="4158438"/>
            <a:ext cx="6972904" cy="25681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98916C8-3EB4-8A71-7CA2-2066852DA2BB}"/>
              </a:ext>
            </a:extLst>
          </p:cNvPr>
          <p:cNvSpPr txBox="1"/>
          <p:nvPr/>
        </p:nvSpPr>
        <p:spPr>
          <a:xfrm>
            <a:off x="522514" y="1744824"/>
            <a:ext cx="2752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生成样本对两种不同目标用</a:t>
            </a:r>
            <a:r>
              <a:rPr lang="en-US" altLang="zh-CN" dirty="0">
                <a:solidFill>
                  <a:schemeClr val="bg1"/>
                </a:solidFill>
              </a:rPr>
              <a:t>SVM</a:t>
            </a:r>
            <a:r>
              <a:rPr lang="zh-CN" altLang="en-US" dirty="0">
                <a:solidFill>
                  <a:schemeClr val="bg1"/>
                </a:solidFill>
              </a:rPr>
              <a:t>分类的得分，分别用</a:t>
            </a:r>
            <a:r>
              <a:rPr lang="en-US" altLang="zh-CN" dirty="0">
                <a:solidFill>
                  <a:schemeClr val="bg1"/>
                </a:solidFill>
              </a:rPr>
              <a:t>XY</a:t>
            </a:r>
            <a:r>
              <a:rPr lang="zh-CN" altLang="en-US" dirty="0">
                <a:solidFill>
                  <a:schemeClr val="bg1"/>
                </a:solidFill>
              </a:rPr>
              <a:t>轴表示，越靠近右上角越好</a:t>
            </a:r>
          </a:p>
        </p:txBody>
      </p:sp>
    </p:spTree>
    <p:extLst>
      <p:ext uri="{BB962C8B-B14F-4D97-AF65-F5344CB8AC3E}">
        <p14:creationId xmlns:p14="http://schemas.microsoft.com/office/powerpoint/2010/main" val="957554465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{F5C0BF69-2801-4C70-B8A8-9326FA9948F3}tf78318446_win32</Template>
  <TotalTime>11034</TotalTime>
  <Words>303</Words>
  <Application>Microsoft Office PowerPoint</Application>
  <PresentationFormat>宽屏</PresentationFormat>
  <Paragraphs>74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Meiryo UI</vt:lpstr>
      <vt:lpstr>Microsoft YaHei UI</vt:lpstr>
      <vt:lpstr>SimSun</vt:lpstr>
      <vt:lpstr>微软雅黑</vt:lpstr>
      <vt:lpstr>Arial</vt:lpstr>
      <vt:lpstr>Calibri</vt:lpstr>
      <vt:lpstr>Bold Tech</vt:lpstr>
      <vt:lpstr>PowerPoint 演示文稿</vt:lpstr>
      <vt:lpstr>Abstract</vt:lpstr>
      <vt:lpstr>Workflow</vt:lpstr>
      <vt:lpstr>Methods</vt:lpstr>
      <vt:lpstr>Methods - reinforcement learning</vt:lpstr>
      <vt:lpstr>Dataset</vt:lpstr>
      <vt:lpstr>Result</vt:lpstr>
      <vt:lpstr>Result</vt:lpstr>
      <vt:lpstr>Result</vt:lpstr>
      <vt:lpstr>Result</vt:lpstr>
      <vt:lpstr>Result</vt:lpstr>
      <vt:lpstr>…</vt:lpstr>
      <vt:lpstr>…</vt:lpstr>
      <vt:lpstr>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</dc:title>
  <dc:creator>蒋 拓</dc:creator>
  <cp:lastModifiedBy>拓 蒋</cp:lastModifiedBy>
  <cp:revision>505</cp:revision>
  <dcterms:created xsi:type="dcterms:W3CDTF">2022-09-22T16:54:07Z</dcterms:created>
  <dcterms:modified xsi:type="dcterms:W3CDTF">2023-09-28T00:56:15Z</dcterms:modified>
</cp:coreProperties>
</file>